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19"/>
  </p:notesMasterIdLst>
  <p:handoutMasterIdLst>
    <p:handoutMasterId r:id="rId20"/>
  </p:handoutMasterIdLst>
  <p:sldIdLst>
    <p:sldId id="312" r:id="rId5"/>
    <p:sldId id="304" r:id="rId6"/>
    <p:sldId id="307" r:id="rId7"/>
    <p:sldId id="281" r:id="rId8"/>
    <p:sldId id="323" r:id="rId9"/>
    <p:sldId id="282" r:id="rId10"/>
    <p:sldId id="315" r:id="rId11"/>
    <p:sldId id="317" r:id="rId12"/>
    <p:sldId id="318" r:id="rId13"/>
    <p:sldId id="324" r:id="rId14"/>
    <p:sldId id="319" r:id="rId15"/>
    <p:sldId id="321" r:id="rId16"/>
    <p:sldId id="322" r:id="rId17"/>
    <p:sldId id="297" r:id="rId18"/>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guide id="27"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8C8C"/>
    <a:srgbClr val="202C8F"/>
    <a:srgbClr val="FDFBF6"/>
    <a:srgbClr val="AAC4E9"/>
    <a:srgbClr val="F5CDCE"/>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5388" autoAdjust="0"/>
  </p:normalViewPr>
  <p:slideViewPr>
    <p:cSldViewPr snapToGrid="0" snapToObjects="1">
      <p:cViewPr varScale="1">
        <p:scale>
          <a:sx n="70" d="100"/>
          <a:sy n="70" d="100"/>
        </p:scale>
        <p:origin x="738" y="60"/>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2024</a:t>
            </a:fld>
            <a:endParaRPr lang="en-US" dirty="0"/>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97654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7606958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4110138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47668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508814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3130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87736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294931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68653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67118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019397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649742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77914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84541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dirty="0"/>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dirty="0"/>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chor="ctr" anchorCtr="0"/>
          <a:lstStyle/>
          <a:p>
            <a:r>
              <a:rPr lang="en-US" dirty="0"/>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3396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dirty="0"/>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endParaRPr lang="en-US" dirty="0"/>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endParaRPr lang="en-US" dirty="0"/>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FF65-A536-F639-8591-ED024C223308}"/>
              </a:ext>
            </a:extLst>
          </p:cNvPr>
          <p:cNvSpPr>
            <a:spLocks noGrp="1"/>
          </p:cNvSpPr>
          <p:nvPr>
            <p:ph type="ctrTitle"/>
          </p:nvPr>
        </p:nvSpPr>
        <p:spPr>
          <a:xfrm>
            <a:off x="2899790" y="0"/>
            <a:ext cx="6392421" cy="3316406"/>
          </a:xfrm>
        </p:spPr>
        <p:txBody>
          <a:bodyPr anchor="ctr"/>
          <a:lstStyle/>
          <a:p>
            <a:r>
              <a:rPr lang="en-US" sz="4000" dirty="0"/>
              <a:t>Maximizing Revenue of taxi drivers</a:t>
            </a:r>
          </a:p>
        </p:txBody>
      </p:sp>
      <p:sp>
        <p:nvSpPr>
          <p:cNvPr id="3" name="Oval 2">
            <a:extLst>
              <a:ext uri="{FF2B5EF4-FFF2-40B4-BE49-F238E27FC236}">
                <a16:creationId xmlns:a16="http://schemas.microsoft.com/office/drawing/2014/main" id="{1020A92D-20A2-7012-9352-992C3616ADE4}"/>
              </a:ext>
            </a:extLst>
          </p:cNvPr>
          <p:cNvSpPr/>
          <p:nvPr/>
        </p:nvSpPr>
        <p:spPr>
          <a:xfrm>
            <a:off x="3521122" y="3429000"/>
            <a:ext cx="5090615" cy="133406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solidFill>
                  <a:srgbClr val="DF8C8C"/>
                </a:solidFill>
                <a:latin typeface="+mj-lt"/>
              </a:rPr>
              <a:t>Through Payment Type</a:t>
            </a:r>
          </a:p>
        </p:txBody>
      </p:sp>
    </p:spTree>
    <p:extLst>
      <p:ext uri="{BB962C8B-B14F-4D97-AF65-F5344CB8AC3E}">
        <p14:creationId xmlns:p14="http://schemas.microsoft.com/office/powerpoint/2010/main" val="2202437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43EC8A-1733-CCF7-081F-EB4667CB3285}"/>
              </a:ext>
            </a:extLst>
          </p:cNvPr>
          <p:cNvSpPr>
            <a:spLocks noGrp="1"/>
          </p:cNvSpPr>
          <p:nvPr>
            <p:ph type="title"/>
          </p:nvPr>
        </p:nvSpPr>
        <p:spPr>
          <a:xfrm>
            <a:off x="914399" y="0"/>
            <a:ext cx="7843837" cy="600501"/>
          </a:xfrm>
        </p:spPr>
        <p:txBody>
          <a:bodyPr/>
          <a:lstStyle/>
          <a:p>
            <a:r>
              <a:rPr lang="en-US" sz="3200" dirty="0"/>
              <a:t>Passenger count Analysis</a:t>
            </a:r>
          </a:p>
        </p:txBody>
      </p:sp>
      <p:sp>
        <p:nvSpPr>
          <p:cNvPr id="4" name="Content Placeholder 3">
            <a:extLst>
              <a:ext uri="{FF2B5EF4-FFF2-40B4-BE49-F238E27FC236}">
                <a16:creationId xmlns:a16="http://schemas.microsoft.com/office/drawing/2014/main" id="{ACE55D3D-AA24-CF53-6679-29B3C83F7646}"/>
              </a:ext>
            </a:extLst>
          </p:cNvPr>
          <p:cNvSpPr>
            <a:spLocks noGrp="1"/>
          </p:cNvSpPr>
          <p:nvPr>
            <p:ph idx="13"/>
          </p:nvPr>
        </p:nvSpPr>
        <p:spPr>
          <a:xfrm>
            <a:off x="1" y="969631"/>
            <a:ext cx="8989454" cy="2735735"/>
          </a:xfrm>
        </p:spPr>
        <p:txBody>
          <a:bodyPr>
            <a:normAutofit fontScale="85000" lnSpcReduction="20000"/>
          </a:bodyPr>
          <a:lstStyle/>
          <a:p>
            <a:pPr marL="342900" indent="-342900">
              <a:buFont typeface="Arial" panose="020B0604020202020204" pitchFamily="34" charset="0"/>
              <a:buChar char="•"/>
            </a:pPr>
            <a:r>
              <a:rPr lang="en-US" dirty="0"/>
              <a:t>Single-passenger rides dominate card transactions, accounting for 40.08% of these payments.</a:t>
            </a:r>
          </a:p>
          <a:p>
            <a:pPr marL="342900" indent="-342900">
              <a:buFont typeface="Arial" panose="020B0604020202020204" pitchFamily="34" charset="0"/>
              <a:buChar char="•"/>
            </a:pPr>
            <a:r>
              <a:rPr lang="en-US" dirty="0"/>
              <a:t>Cash payments are also mainly associated with single-passenger rides, which represent 20.04% of all cash transactions.</a:t>
            </a:r>
          </a:p>
          <a:p>
            <a:pPr marL="342900" indent="-342900">
              <a:buFont typeface="Arial" panose="020B0604020202020204" pitchFamily="34" charset="0"/>
              <a:buChar char="•"/>
            </a:pPr>
            <a:r>
              <a:rPr lang="en-US" dirty="0"/>
              <a:t>A decline in transaction percentages is observed as passenger count increases, indicating that larger groups may prefer other transportation options or payment methods.</a:t>
            </a:r>
          </a:p>
          <a:p>
            <a:pPr marL="342900" indent="-342900">
              <a:buFont typeface="Arial" panose="020B0604020202020204" pitchFamily="34" charset="0"/>
              <a:buChar char="•"/>
            </a:pPr>
            <a:r>
              <a:rPr lang="en-US" dirty="0"/>
              <a:t>These findings highlight the importance of examining both payment type and passenger count in transaction data analysis, as they reveal key insights into customer behavior and preferences.</a:t>
            </a:r>
          </a:p>
        </p:txBody>
      </p:sp>
      <p:sp>
        <p:nvSpPr>
          <p:cNvPr id="2" name="Slide Number Placeholder 1">
            <a:extLst>
              <a:ext uri="{FF2B5EF4-FFF2-40B4-BE49-F238E27FC236}">
                <a16:creationId xmlns:a16="http://schemas.microsoft.com/office/drawing/2014/main" id="{AB69D854-FB65-0E93-CFE2-041F7C41DD24}"/>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10</a:t>
            </a:fld>
            <a:endParaRPr lang="en-US" dirty="0"/>
          </a:p>
        </p:txBody>
      </p:sp>
      <p:pic>
        <p:nvPicPr>
          <p:cNvPr id="9" name="Picture 8" descr="A graph of a passenger count distribution by payment type&#10;&#10;Description automatically generated">
            <a:extLst>
              <a:ext uri="{FF2B5EF4-FFF2-40B4-BE49-F238E27FC236}">
                <a16:creationId xmlns:a16="http://schemas.microsoft.com/office/drawing/2014/main" id="{39F790EB-D553-6BD8-525F-B4C78FDD0FFF}"/>
              </a:ext>
            </a:extLst>
          </p:cNvPr>
          <p:cNvPicPr>
            <a:picLocks noChangeAspect="1"/>
          </p:cNvPicPr>
          <p:nvPr/>
        </p:nvPicPr>
        <p:blipFill>
          <a:blip r:embed="rId3"/>
          <a:stretch>
            <a:fillRect/>
          </a:stretch>
        </p:blipFill>
        <p:spPr>
          <a:xfrm>
            <a:off x="0" y="3705366"/>
            <a:ext cx="12192000" cy="3152634"/>
          </a:xfrm>
          <a:prstGeom prst="rect">
            <a:avLst/>
          </a:prstGeom>
        </p:spPr>
      </p:pic>
    </p:spTree>
    <p:extLst>
      <p:ext uri="{BB962C8B-B14F-4D97-AF65-F5344CB8AC3E}">
        <p14:creationId xmlns:p14="http://schemas.microsoft.com/office/powerpoint/2010/main" val="116395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36FCF6-982C-CC37-9625-3EBFC7E7DD13}"/>
              </a:ext>
            </a:extLst>
          </p:cNvPr>
          <p:cNvSpPr>
            <a:spLocks noGrp="1"/>
          </p:cNvSpPr>
          <p:nvPr>
            <p:ph type="title"/>
          </p:nvPr>
        </p:nvSpPr>
        <p:spPr>
          <a:xfrm>
            <a:off x="1550563" y="1089213"/>
            <a:ext cx="9879437" cy="980844"/>
          </a:xfrm>
        </p:spPr>
        <p:txBody>
          <a:bodyPr/>
          <a:lstStyle/>
          <a:p>
            <a:r>
              <a:rPr lang="en-US" dirty="0"/>
              <a:t>Hypothesis Testing</a:t>
            </a:r>
          </a:p>
        </p:txBody>
      </p:sp>
      <p:sp>
        <p:nvSpPr>
          <p:cNvPr id="4" name="Text Placeholder 3">
            <a:extLst>
              <a:ext uri="{FF2B5EF4-FFF2-40B4-BE49-F238E27FC236}">
                <a16:creationId xmlns:a16="http://schemas.microsoft.com/office/drawing/2014/main" id="{97DCC342-9FD1-7055-EAAC-008DC851B13F}"/>
              </a:ext>
            </a:extLst>
          </p:cNvPr>
          <p:cNvSpPr>
            <a:spLocks noGrp="1"/>
          </p:cNvSpPr>
          <p:nvPr>
            <p:ph type="body" sz="quarter" idx="13"/>
          </p:nvPr>
        </p:nvSpPr>
        <p:spPr>
          <a:xfrm>
            <a:off x="1550564" y="2331958"/>
            <a:ext cx="10418523" cy="3823182"/>
          </a:xfrm>
        </p:spPr>
        <p:txBody>
          <a:bodyPr/>
          <a:lstStyle/>
          <a:p>
            <a:r>
              <a:rPr lang="en-US" sz="2400" b="1" dirty="0"/>
              <a:t>Null hypothesis: </a:t>
            </a:r>
            <a:r>
              <a:rPr lang="en-US" sz="2400" dirty="0"/>
              <a:t>There is no difference in average fare between customers who use credit cards and customers who use cash.</a:t>
            </a:r>
          </a:p>
          <a:p>
            <a:endParaRPr lang="en-US" sz="2400" dirty="0"/>
          </a:p>
          <a:p>
            <a:r>
              <a:rPr lang="en-US" sz="2400" b="1" dirty="0"/>
              <a:t>Alternative hypothesis</a:t>
            </a:r>
            <a:r>
              <a:rPr lang="en-US" sz="2400" dirty="0"/>
              <a:t>: There is a difference in average fare between customers who use credit cards and customers who use cash.</a:t>
            </a:r>
          </a:p>
          <a:p>
            <a:r>
              <a:rPr lang="en-US" sz="2400" dirty="0"/>
              <a:t>With a T-statistic of 165.5 and p value of less than o.o5, give enough evidence to reject null hypothesis, indicating that there is significant difference in average fare between two payment methods</a:t>
            </a:r>
          </a:p>
        </p:txBody>
      </p:sp>
      <p:sp>
        <p:nvSpPr>
          <p:cNvPr id="2" name="Slide Number Placeholder 1">
            <a:extLst>
              <a:ext uri="{FF2B5EF4-FFF2-40B4-BE49-F238E27FC236}">
                <a16:creationId xmlns:a16="http://schemas.microsoft.com/office/drawing/2014/main" id="{A913EEC9-16E3-6C86-97D0-A7EC7EA09CDA}"/>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11</a:t>
            </a:fld>
            <a:endParaRPr lang="en-US" dirty="0"/>
          </a:p>
        </p:txBody>
      </p:sp>
    </p:spTree>
    <p:extLst>
      <p:ext uri="{BB962C8B-B14F-4D97-AF65-F5344CB8AC3E}">
        <p14:creationId xmlns:p14="http://schemas.microsoft.com/office/powerpoint/2010/main" val="3969996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D62608-F5E4-7EC0-5EF0-4F988DDDEC5B}"/>
              </a:ext>
            </a:extLst>
          </p:cNvPr>
          <p:cNvSpPr>
            <a:spLocks noGrp="1"/>
          </p:cNvSpPr>
          <p:nvPr>
            <p:ph type="title"/>
          </p:nvPr>
        </p:nvSpPr>
        <p:spPr>
          <a:xfrm>
            <a:off x="1714337" y="672578"/>
            <a:ext cx="9875463" cy="512219"/>
          </a:xfrm>
        </p:spPr>
        <p:txBody>
          <a:bodyPr/>
          <a:lstStyle/>
          <a:p>
            <a:r>
              <a:rPr lang="en-US" dirty="0"/>
              <a:t>Regression analysis</a:t>
            </a:r>
          </a:p>
        </p:txBody>
      </p:sp>
      <p:sp>
        <p:nvSpPr>
          <p:cNvPr id="12" name="Content Placeholder 3">
            <a:extLst>
              <a:ext uri="{FF2B5EF4-FFF2-40B4-BE49-F238E27FC236}">
                <a16:creationId xmlns:a16="http://schemas.microsoft.com/office/drawing/2014/main" id="{288BD9B8-D6A6-D55A-830D-4D3CC2DC3933}"/>
              </a:ext>
            </a:extLst>
          </p:cNvPr>
          <p:cNvSpPr>
            <a:spLocks noGrp="1"/>
          </p:cNvSpPr>
          <p:nvPr>
            <p:ph sz="half" idx="2"/>
          </p:nvPr>
        </p:nvSpPr>
        <p:spPr>
          <a:xfrm>
            <a:off x="714233" y="1167706"/>
            <a:ext cx="11477767" cy="3527124"/>
          </a:xfrm>
        </p:spPr>
        <p:txBody>
          <a:bodyPr>
            <a:noAutofit/>
          </a:bodyPr>
          <a:lstStyle/>
          <a:p>
            <a:r>
              <a:rPr lang="en-US" dirty="0"/>
              <a:t>Intercept (2.527): The intercept represents the estimated fare amount when the trip duration is zero. In this context, it could be thought of as a base fare or fixed starting charge for any taxi trip, regardless of trip length.</a:t>
            </a:r>
          </a:p>
          <a:p>
            <a:r>
              <a:rPr lang="en-US" dirty="0"/>
              <a:t>Slope (0.692): The slope indicates that for each additional unit of trip duration (e.g., one minute), the fare amount is expected to increase by approximately 0.692 units (e.g., dollars). This positive relationship suggests that longer trips are associated with higher fares.</a:t>
            </a:r>
          </a:p>
          <a:p>
            <a:r>
              <a:rPr lang="en-US" dirty="0"/>
              <a:t>R-squared (0.76): The R-squared value of 0.76 means that about 76% of the variability in fare amount can be explained by duration. This is a strong R-squared value, indicating that trip duration is a good predictor of fare amount in this model.</a:t>
            </a:r>
          </a:p>
          <a:p>
            <a:r>
              <a:rPr lang="en-US" dirty="0"/>
              <a:t>In summary, there is a significant positive relationship between trip duration and fare amount, with trip duration explaining a substantial portion of the variation in fares.</a:t>
            </a:r>
          </a:p>
        </p:txBody>
      </p:sp>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12</a:t>
            </a:fld>
            <a:endParaRPr lang="en-US" dirty="0"/>
          </a:p>
        </p:txBody>
      </p:sp>
      <p:pic>
        <p:nvPicPr>
          <p:cNvPr id="7" name="Picture 6" descr="A diagram of a graph&#10;&#10;Description automatically generated">
            <a:extLst>
              <a:ext uri="{FF2B5EF4-FFF2-40B4-BE49-F238E27FC236}">
                <a16:creationId xmlns:a16="http://schemas.microsoft.com/office/drawing/2014/main" id="{B8D26516-C1DD-B392-3C2F-5D4824F990C1}"/>
              </a:ext>
            </a:extLst>
          </p:cNvPr>
          <p:cNvPicPr>
            <a:picLocks noChangeAspect="1"/>
          </p:cNvPicPr>
          <p:nvPr/>
        </p:nvPicPr>
        <p:blipFill>
          <a:blip r:embed="rId3"/>
          <a:stretch>
            <a:fillRect/>
          </a:stretch>
        </p:blipFill>
        <p:spPr>
          <a:xfrm>
            <a:off x="6756858" y="4053385"/>
            <a:ext cx="5280467" cy="2685229"/>
          </a:xfrm>
          <a:prstGeom prst="rect">
            <a:avLst/>
          </a:prstGeom>
        </p:spPr>
      </p:pic>
    </p:spTree>
    <p:extLst>
      <p:ext uri="{BB962C8B-B14F-4D97-AF65-F5344CB8AC3E}">
        <p14:creationId xmlns:p14="http://schemas.microsoft.com/office/powerpoint/2010/main" val="2498021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0A324-0737-F0DA-1F7D-10CBE06D7C3F}"/>
              </a:ext>
            </a:extLst>
          </p:cNvPr>
          <p:cNvSpPr>
            <a:spLocks noGrp="1"/>
          </p:cNvSpPr>
          <p:nvPr>
            <p:ph type="title"/>
          </p:nvPr>
        </p:nvSpPr>
        <p:spPr>
          <a:xfrm>
            <a:off x="914400" y="1057274"/>
            <a:ext cx="10511627" cy="1012785"/>
          </a:xfrm>
        </p:spPr>
        <p:txBody>
          <a:bodyPr/>
          <a:lstStyle/>
          <a:p>
            <a:r>
              <a:rPr lang="en-US" dirty="0"/>
              <a:t>recommendations</a:t>
            </a:r>
          </a:p>
        </p:txBody>
      </p:sp>
      <p:sp>
        <p:nvSpPr>
          <p:cNvPr id="3" name="Slide Number Placeholder 2">
            <a:extLst>
              <a:ext uri="{FF2B5EF4-FFF2-40B4-BE49-F238E27FC236}">
                <a16:creationId xmlns:a16="http://schemas.microsoft.com/office/drawing/2014/main" id="{AC21286A-7B29-3B58-1636-0F45723890AB}"/>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13</a:t>
            </a:fld>
            <a:endParaRPr lang="en-US" dirty="0"/>
          </a:p>
        </p:txBody>
      </p:sp>
      <p:sp>
        <p:nvSpPr>
          <p:cNvPr id="6" name="Content Placeholder 5">
            <a:extLst>
              <a:ext uri="{FF2B5EF4-FFF2-40B4-BE49-F238E27FC236}">
                <a16:creationId xmlns:a16="http://schemas.microsoft.com/office/drawing/2014/main" id="{E4A17567-E192-F8B3-6026-432923A253C5}"/>
              </a:ext>
            </a:extLst>
          </p:cNvPr>
          <p:cNvSpPr>
            <a:spLocks noGrp="1"/>
          </p:cNvSpPr>
          <p:nvPr>
            <p:ph sz="quarter" idx="4"/>
          </p:nvPr>
        </p:nvSpPr>
        <p:spPr/>
        <p:txBody>
          <a:bodyPr>
            <a:normAutofit/>
          </a:bodyPr>
          <a:lstStyle/>
          <a:p>
            <a:pPr>
              <a:buFont typeface="Courier New" panose="02070309020205020404" pitchFamily="49" charset="0"/>
              <a:buChar char="o"/>
            </a:pPr>
            <a:r>
              <a:rPr lang="en-US" sz="2800" dirty="0"/>
              <a:t>Encourage customers to pay with credit cards to capitalize on the potential for generating more revenue for taxi cab drivers.</a:t>
            </a:r>
          </a:p>
          <a:p>
            <a:pPr>
              <a:buFont typeface="Courier New" panose="02070309020205020404" pitchFamily="49" charset="0"/>
              <a:buChar char="o"/>
            </a:pPr>
            <a:r>
              <a:rPr lang="en-US" sz="2800" dirty="0"/>
              <a:t>Implement strategies such as offering incentives or discounts for credit card transactions to incentivize customers to choose this payment method.</a:t>
            </a:r>
          </a:p>
          <a:p>
            <a:pPr>
              <a:buFont typeface="Courier New" panose="02070309020205020404" pitchFamily="49" charset="0"/>
              <a:buChar char="o"/>
            </a:pPr>
            <a:r>
              <a:rPr lang="en-US" sz="2800" dirty="0"/>
              <a:t>Provide seamless and secure credit card payment options to enhance customer convenience and encourage adoption of this preferred payment method.</a:t>
            </a:r>
          </a:p>
        </p:txBody>
      </p:sp>
    </p:spTree>
    <p:extLst>
      <p:ext uri="{BB962C8B-B14F-4D97-AF65-F5344CB8AC3E}">
        <p14:creationId xmlns:p14="http://schemas.microsoft.com/office/powerpoint/2010/main" val="1686213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2C5-0C9E-B582-A8FE-B45E70A01E7F}"/>
              </a:ext>
            </a:extLst>
          </p:cNvPr>
          <p:cNvSpPr>
            <a:spLocks noGrp="1"/>
          </p:cNvSpPr>
          <p:nvPr>
            <p:ph type="ctrTitle"/>
          </p:nvPr>
        </p:nvSpPr>
        <p:spPr>
          <a:xfrm>
            <a:off x="914401" y="849782"/>
            <a:ext cx="5715000" cy="2727709"/>
          </a:xfrm>
        </p:spPr>
        <p:txBody>
          <a:bodyPr/>
          <a:lstStyle/>
          <a:p>
            <a:r>
              <a:rPr lang="en-US" dirty="0"/>
              <a:t>Thank </a:t>
            </a:r>
            <a:br>
              <a:rPr lang="en-US" dirty="0"/>
            </a:br>
            <a:r>
              <a:rPr lang="en-US" dirty="0"/>
              <a:t>you</a:t>
            </a:r>
          </a:p>
        </p:txBody>
      </p:sp>
      <p:sp>
        <p:nvSpPr>
          <p:cNvPr id="3" name="Subtitle 2">
            <a:extLst>
              <a:ext uri="{FF2B5EF4-FFF2-40B4-BE49-F238E27FC236}">
                <a16:creationId xmlns:a16="http://schemas.microsoft.com/office/drawing/2014/main" id="{D8B5CEF2-E667-BBB5-2EA6-C06F93B6DE12}"/>
              </a:ext>
            </a:extLst>
          </p:cNvPr>
          <p:cNvSpPr>
            <a:spLocks noGrp="1"/>
          </p:cNvSpPr>
          <p:nvPr>
            <p:ph type="subTitle" idx="1"/>
          </p:nvPr>
        </p:nvSpPr>
        <p:spPr>
          <a:xfrm>
            <a:off x="914401" y="3813606"/>
            <a:ext cx="5715000" cy="2234642"/>
          </a:xfrm>
        </p:spPr>
        <p:txBody>
          <a:bodyPr/>
          <a:lstStyle/>
          <a:p>
            <a:r>
              <a:rPr lang="en-US" dirty="0"/>
              <a:t>Qadir Ali</a:t>
            </a:r>
          </a:p>
          <a:p>
            <a:r>
              <a:rPr lang="en-US" dirty="0"/>
              <a:t>qadirakhssg@gmail.com</a:t>
            </a:r>
          </a:p>
        </p:txBody>
      </p:sp>
    </p:spTree>
    <p:extLst>
      <p:ext uri="{BB962C8B-B14F-4D97-AF65-F5344CB8AC3E}">
        <p14:creationId xmlns:p14="http://schemas.microsoft.com/office/powerpoint/2010/main" val="1973173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p:nvPr>
        </p:nvSpPr>
        <p:spPr>
          <a:xfrm>
            <a:off x="914400" y="1057274"/>
            <a:ext cx="6583680" cy="1531357"/>
          </a:xfrm>
        </p:spPr>
        <p:txBody>
          <a:bodyPr/>
          <a:lstStyle/>
          <a:p>
            <a:r>
              <a:rPr lang="en-US" dirty="0"/>
              <a:t>agenda</a:t>
            </a:r>
          </a:p>
        </p:txBody>
      </p:sp>
      <p:sp>
        <p:nvSpPr>
          <p:cNvPr id="3" name="Content Placeholder 2">
            <a:extLst>
              <a:ext uri="{FF2B5EF4-FFF2-40B4-BE49-F238E27FC236}">
                <a16:creationId xmlns:a16="http://schemas.microsoft.com/office/drawing/2014/main" id="{D4D22962-3C7F-E480-5C35-7F4860A098E1}"/>
              </a:ext>
            </a:extLst>
          </p:cNvPr>
          <p:cNvSpPr>
            <a:spLocks noGrp="1"/>
          </p:cNvSpPr>
          <p:nvPr>
            <p:ph idx="1"/>
          </p:nvPr>
        </p:nvSpPr>
        <p:spPr>
          <a:xfrm>
            <a:off x="914400" y="2834640"/>
            <a:ext cx="6583680" cy="3207344"/>
          </a:xfrm>
        </p:spPr>
        <p:txBody>
          <a:bodyPr>
            <a:normAutofit lnSpcReduction="10000"/>
          </a:bodyPr>
          <a:lstStyle/>
          <a:p>
            <a:r>
              <a:rPr lang="en-US" dirty="0"/>
              <a:t>Problem Statement</a:t>
            </a:r>
          </a:p>
          <a:p>
            <a:r>
              <a:rPr lang="en-US" dirty="0"/>
              <a:t>Research Question</a:t>
            </a:r>
          </a:p>
          <a:p>
            <a:r>
              <a:rPr lang="en-US" dirty="0"/>
              <a:t>Data Overview</a:t>
            </a:r>
          </a:p>
          <a:p>
            <a:r>
              <a:rPr lang="en-US" dirty="0"/>
              <a:t>Analysis &amp; Finding</a:t>
            </a:r>
          </a:p>
          <a:p>
            <a:r>
              <a:rPr lang="en-US" dirty="0"/>
              <a:t>Hypothesis Testing</a:t>
            </a:r>
          </a:p>
          <a:p>
            <a:r>
              <a:rPr lang="en-US" dirty="0"/>
              <a:t>Recommendation</a:t>
            </a:r>
          </a:p>
          <a:p>
            <a:endParaRPr lang="en-US" dirty="0"/>
          </a:p>
        </p:txBody>
      </p:sp>
      <p:sp>
        <p:nvSpPr>
          <p:cNvPr id="4" name="Slide Number Placeholder 3">
            <a:extLst>
              <a:ext uri="{FF2B5EF4-FFF2-40B4-BE49-F238E27FC236}">
                <a16:creationId xmlns:a16="http://schemas.microsoft.com/office/drawing/2014/main" id="{18D5CFA2-4E67-F157-5FFD-A246307D41F7}"/>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2</a:t>
            </a:fld>
            <a:endParaRPr lang="en-US" dirty="0"/>
          </a:p>
        </p:txBody>
      </p:sp>
    </p:spTree>
    <p:extLst>
      <p:ext uri="{BB962C8B-B14F-4D97-AF65-F5344CB8AC3E}">
        <p14:creationId xmlns:p14="http://schemas.microsoft.com/office/powerpoint/2010/main" val="3913219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EDA75-0988-2AC2-87F8-8DEC83A7B9CA}"/>
              </a:ext>
            </a:extLst>
          </p:cNvPr>
          <p:cNvSpPr>
            <a:spLocks noGrp="1"/>
          </p:cNvSpPr>
          <p:nvPr>
            <p:ph type="title"/>
          </p:nvPr>
        </p:nvSpPr>
        <p:spPr>
          <a:xfrm>
            <a:off x="4788041" y="109182"/>
            <a:ext cx="4601620" cy="1665027"/>
          </a:xfrm>
        </p:spPr>
        <p:txBody>
          <a:bodyPr/>
          <a:lstStyle/>
          <a:p>
            <a:r>
              <a:rPr lang="en-US" sz="3200" dirty="0"/>
              <a:t>Problem statement</a:t>
            </a:r>
          </a:p>
        </p:txBody>
      </p:sp>
      <p:pic>
        <p:nvPicPr>
          <p:cNvPr id="7" name="Picture Placeholder 6">
            <a:extLst>
              <a:ext uri="{FF2B5EF4-FFF2-40B4-BE49-F238E27FC236}">
                <a16:creationId xmlns:a16="http://schemas.microsoft.com/office/drawing/2014/main" id="{DD186EAB-37C7-E7E6-AE8D-F077D02804F9}"/>
              </a:ext>
            </a:extLst>
          </p:cNvPr>
          <p:cNvPicPr>
            <a:picLocks noGrp="1" noChangeAspect="1"/>
          </p:cNvPicPr>
          <p:nvPr>
            <p:ph type="pic" sz="quarter" idx="11"/>
          </p:nvPr>
        </p:nvPicPr>
        <p:blipFill>
          <a:blip r:embed="rId3"/>
          <a:srcRect l="31275" r="31275"/>
          <a:stretch/>
        </p:blipFill>
        <p:spPr>
          <a:xfrm>
            <a:off x="443346" y="0"/>
            <a:ext cx="3487210" cy="6359525"/>
          </a:xfrm>
        </p:spPr>
      </p:pic>
      <p:sp>
        <p:nvSpPr>
          <p:cNvPr id="3" name="Title 1">
            <a:extLst>
              <a:ext uri="{FF2B5EF4-FFF2-40B4-BE49-F238E27FC236}">
                <a16:creationId xmlns:a16="http://schemas.microsoft.com/office/drawing/2014/main" id="{865B4ACF-D800-5198-6238-B995ED747C2F}"/>
              </a:ext>
            </a:extLst>
          </p:cNvPr>
          <p:cNvSpPr txBox="1">
            <a:spLocks/>
          </p:cNvSpPr>
          <p:nvPr/>
        </p:nvSpPr>
        <p:spPr>
          <a:xfrm>
            <a:off x="4788041" y="1774209"/>
            <a:ext cx="6960614" cy="3466531"/>
          </a:xfrm>
          <a:prstGeom prst="rect">
            <a:avLst/>
          </a:prstGeom>
        </p:spPr>
        <p:txBody>
          <a:bodyPr vert="horz" lIns="91440" tIns="0" rIns="91440" bIns="0" rtlCol="0" anchor="ctr" anchorCtr="0">
            <a:noAutofit/>
          </a:bodyPr>
          <a:lstStyle>
            <a:lvl1pPr algn="l" defTabSz="914400" rtl="0" eaLnBrk="1" latinLnBrk="0" hangingPunct="1">
              <a:lnSpc>
                <a:spcPct val="100000"/>
              </a:lnSpc>
              <a:spcBef>
                <a:spcPct val="0"/>
              </a:spcBef>
              <a:buNone/>
              <a:defRPr sz="3600" b="1" kern="1200" cap="all" baseline="0">
                <a:solidFill>
                  <a:schemeClr val="accent6"/>
                </a:solidFill>
                <a:latin typeface="+mj-lt"/>
                <a:ea typeface="+mj-ea"/>
                <a:cs typeface="+mj-cs"/>
              </a:defRPr>
            </a:lvl1pPr>
          </a:lstStyle>
          <a:p>
            <a:pPr marL="285750" indent="-285750">
              <a:buFont typeface="Courier New" panose="02070309020205020404" pitchFamily="49" charset="0"/>
              <a:buChar char="o"/>
            </a:pPr>
            <a:r>
              <a:rPr lang="en-US" sz="2400" b="0" cap="none" dirty="0">
                <a:latin typeface="Sabon Next LT (Body)"/>
              </a:rPr>
              <a:t>In the fast-paced taxi booking sector, making the most revenue is essential for long-term success and driver happiness. </a:t>
            </a:r>
          </a:p>
          <a:p>
            <a:pPr marL="285750" indent="-285750">
              <a:buFont typeface="Courier New" panose="02070309020205020404" pitchFamily="49" charset="0"/>
              <a:buChar char="o"/>
            </a:pPr>
            <a:r>
              <a:rPr lang="en-US" sz="2400" b="0" cap="none" dirty="0">
                <a:latin typeface="Sabon Next LT (Body)"/>
              </a:rPr>
              <a:t>Our goal is to use data driven insights to maximize revenue streams for taxi drivers in order to meet this need. </a:t>
            </a:r>
          </a:p>
          <a:p>
            <a:pPr marL="285750" indent="-285750">
              <a:buFont typeface="Courier New" panose="02070309020205020404" pitchFamily="49" charset="0"/>
              <a:buChar char="o"/>
            </a:pPr>
            <a:r>
              <a:rPr lang="en-US" sz="2400" b="0" cap="none" dirty="0">
                <a:latin typeface="Sabon Next LT (Body)"/>
              </a:rPr>
              <a:t>Our research aims to determine whether payment methods have an impacts on the fare pricing by focusing on the relationship between payment type and fare amount.</a:t>
            </a:r>
          </a:p>
        </p:txBody>
      </p:sp>
    </p:spTree>
    <p:extLst>
      <p:ext uri="{BB962C8B-B14F-4D97-AF65-F5344CB8AC3E}">
        <p14:creationId xmlns:p14="http://schemas.microsoft.com/office/powerpoint/2010/main" val="2906491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914400" y="1057275"/>
            <a:ext cx="5259554" cy="580456"/>
          </a:xfrm>
        </p:spPr>
        <p:txBody>
          <a:bodyPr/>
          <a:lstStyle/>
          <a:p>
            <a:r>
              <a:rPr lang="en-US" sz="3200" dirty="0"/>
              <a:t>Research Question</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idx="1"/>
          </p:nvPr>
        </p:nvSpPr>
        <p:spPr>
          <a:xfrm>
            <a:off x="914400" y="2415654"/>
            <a:ext cx="5259554" cy="3626329"/>
          </a:xfrm>
        </p:spPr>
        <p:txBody>
          <a:bodyPr>
            <a:normAutofit/>
          </a:bodyPr>
          <a:lstStyle/>
          <a:p>
            <a:pPr marL="342900" indent="-342900">
              <a:buFont typeface="Wingdings" panose="05000000000000000000" pitchFamily="2" charset="2"/>
              <a:buChar char="§"/>
            </a:pPr>
            <a:r>
              <a:rPr lang="en-US" b="1" dirty="0"/>
              <a:t>Is there a relationship between total fare amount and payment type?</a:t>
            </a:r>
          </a:p>
          <a:p>
            <a:endParaRPr lang="en-US" dirty="0"/>
          </a:p>
          <a:p>
            <a:pPr marL="342900" indent="-342900">
              <a:buFont typeface="Wingdings" panose="05000000000000000000" pitchFamily="2" charset="2"/>
              <a:buChar char="§"/>
            </a:pPr>
            <a:r>
              <a:rPr lang="en-US" dirty="0"/>
              <a:t>can we nudge costumers towards payment methods that generate higher revenue for drivers, without negatively impacting costumers experience?</a:t>
            </a:r>
          </a:p>
        </p:txBody>
      </p:sp>
      <p:pic>
        <p:nvPicPr>
          <p:cNvPr id="6" name="Picture Placeholder 5">
            <a:extLst>
              <a:ext uri="{FF2B5EF4-FFF2-40B4-BE49-F238E27FC236}">
                <a16:creationId xmlns:a16="http://schemas.microsoft.com/office/drawing/2014/main" id="{FECDA901-DD88-89EB-E10E-A2994D0A92DB}"/>
              </a:ext>
            </a:extLst>
          </p:cNvPr>
          <p:cNvPicPr>
            <a:picLocks noGrp="1" noChangeAspect="1"/>
          </p:cNvPicPr>
          <p:nvPr>
            <p:ph type="pic" sz="quarter" idx="11"/>
          </p:nvPr>
        </p:nvPicPr>
        <p:blipFill>
          <a:blip r:embed="rId3"/>
          <a:srcRect l="30746" r="30746"/>
          <a:stretch/>
        </p:blipFill>
        <p:spPr>
          <a:xfrm>
            <a:off x="7414194" y="410780"/>
            <a:ext cx="4344695" cy="6447220"/>
          </a:xfrm>
        </p:spPr>
      </p:pic>
    </p:spTree>
    <p:extLst>
      <p:ext uri="{BB962C8B-B14F-4D97-AF65-F5344CB8AC3E}">
        <p14:creationId xmlns:p14="http://schemas.microsoft.com/office/powerpoint/2010/main" val="295292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914400" y="1057275"/>
            <a:ext cx="5259554" cy="580456"/>
          </a:xfrm>
        </p:spPr>
        <p:txBody>
          <a:bodyPr/>
          <a:lstStyle/>
          <a:p>
            <a:r>
              <a:rPr lang="en-US" sz="3200" dirty="0"/>
              <a:t>Objective</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idx="1"/>
          </p:nvPr>
        </p:nvSpPr>
        <p:spPr>
          <a:xfrm>
            <a:off x="433111" y="1842448"/>
            <a:ext cx="6882089" cy="4722125"/>
          </a:xfrm>
        </p:spPr>
        <p:txBody>
          <a:bodyPr>
            <a:normAutofit/>
          </a:bodyPr>
          <a:lstStyle/>
          <a:p>
            <a:endParaRPr lang="en-US" dirty="0"/>
          </a:p>
          <a:p>
            <a:pPr marL="342900" indent="-342900">
              <a:buFont typeface="Wingdings" panose="05000000000000000000" pitchFamily="2" charset="2"/>
              <a:buChar char="§"/>
            </a:pPr>
            <a:r>
              <a:rPr lang="en-US" dirty="0"/>
              <a:t>This project's main goal is to run A/B test to examine relationship between the total fare and the method of payment. </a:t>
            </a:r>
          </a:p>
          <a:p>
            <a:pPr marL="342900" indent="-342900">
              <a:buFont typeface="Wingdings" panose="05000000000000000000" pitchFamily="2" charset="2"/>
              <a:buChar char="§"/>
            </a:pPr>
            <a:r>
              <a:rPr lang="en-US" dirty="0"/>
              <a:t>We use python hypothesis testing and descriptive statistics to extract useful information, that can help taxi drivers generate more cash in particular, we want to find out if there is a big difference in the fares for those who pay with credit card versus those who pay with cash.</a:t>
            </a:r>
          </a:p>
        </p:txBody>
      </p:sp>
      <p:pic>
        <p:nvPicPr>
          <p:cNvPr id="6" name="Picture Placeholder 5">
            <a:extLst>
              <a:ext uri="{FF2B5EF4-FFF2-40B4-BE49-F238E27FC236}">
                <a16:creationId xmlns:a16="http://schemas.microsoft.com/office/drawing/2014/main" id="{FECDA901-DD88-89EB-E10E-A2994D0A92DB}"/>
              </a:ext>
            </a:extLst>
          </p:cNvPr>
          <p:cNvPicPr>
            <a:picLocks noGrp="1" noChangeAspect="1"/>
          </p:cNvPicPr>
          <p:nvPr>
            <p:ph type="pic" sz="quarter" idx="11"/>
          </p:nvPr>
        </p:nvPicPr>
        <p:blipFill>
          <a:blip r:embed="rId3"/>
          <a:srcRect l="27555" r="27555"/>
          <a:stretch/>
        </p:blipFill>
        <p:spPr>
          <a:xfrm>
            <a:off x="7414194" y="410780"/>
            <a:ext cx="4344695" cy="6447220"/>
          </a:xfrm>
        </p:spPr>
      </p:pic>
    </p:spTree>
    <p:extLst>
      <p:ext uri="{BB962C8B-B14F-4D97-AF65-F5344CB8AC3E}">
        <p14:creationId xmlns:p14="http://schemas.microsoft.com/office/powerpoint/2010/main" val="743700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3460565" y="1057274"/>
            <a:ext cx="7965461" cy="994164"/>
          </a:xfrm>
        </p:spPr>
        <p:txBody>
          <a:bodyPr/>
          <a:lstStyle/>
          <a:p>
            <a:r>
              <a:rPr lang="en-US" dirty="0"/>
              <a:t>Data Overview</a:t>
            </a:r>
          </a:p>
        </p:txBody>
      </p:sp>
      <p:sp>
        <p:nvSpPr>
          <p:cNvPr id="3" name="Content Placeholder 2">
            <a:extLst>
              <a:ext uri="{FF2B5EF4-FFF2-40B4-BE49-F238E27FC236}">
                <a16:creationId xmlns:a16="http://schemas.microsoft.com/office/drawing/2014/main" id="{75111C33-898C-4414-4665-5136EB6FC126}"/>
              </a:ext>
            </a:extLst>
          </p:cNvPr>
          <p:cNvSpPr>
            <a:spLocks noGrp="1"/>
          </p:cNvSpPr>
          <p:nvPr>
            <p:ph sz="half" idx="2"/>
          </p:nvPr>
        </p:nvSpPr>
        <p:spPr>
          <a:xfrm>
            <a:off x="3460565" y="2303029"/>
            <a:ext cx="7965460" cy="994164"/>
          </a:xfrm>
        </p:spPr>
        <p:txBody>
          <a:bodyPr/>
          <a:lstStyle/>
          <a:p>
            <a:r>
              <a:rPr lang="en-US" dirty="0"/>
              <a:t>In this analysis, we worked with a detailed dataset of NYC Taxi Trip records. We applied data cleaning and feature engineering techniques to isolate and retain only the columns necessary for our investigation.</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6</a:t>
            </a:fld>
            <a:endParaRPr lang="en-US" dirty="0"/>
          </a:p>
        </p:txBody>
      </p:sp>
      <p:pic>
        <p:nvPicPr>
          <p:cNvPr id="5" name="Picture 4" descr="A screenshot of a computer&#10;&#10;Description automatically generated">
            <a:extLst>
              <a:ext uri="{FF2B5EF4-FFF2-40B4-BE49-F238E27FC236}">
                <a16:creationId xmlns:a16="http://schemas.microsoft.com/office/drawing/2014/main" id="{27647DCF-E651-7870-14AA-998124441A79}"/>
              </a:ext>
            </a:extLst>
          </p:cNvPr>
          <p:cNvPicPr>
            <a:picLocks noChangeAspect="1"/>
          </p:cNvPicPr>
          <p:nvPr/>
        </p:nvPicPr>
        <p:blipFill>
          <a:blip r:embed="rId3"/>
          <a:stretch>
            <a:fillRect/>
          </a:stretch>
        </p:blipFill>
        <p:spPr>
          <a:xfrm>
            <a:off x="4831307" y="3429000"/>
            <a:ext cx="7208270" cy="3094630"/>
          </a:xfrm>
          <a:prstGeom prst="rect">
            <a:avLst/>
          </a:prstGeom>
        </p:spPr>
      </p:pic>
      <p:sp>
        <p:nvSpPr>
          <p:cNvPr id="6" name="Rectangle 5">
            <a:extLst>
              <a:ext uri="{FF2B5EF4-FFF2-40B4-BE49-F238E27FC236}">
                <a16:creationId xmlns:a16="http://schemas.microsoft.com/office/drawing/2014/main" id="{BD078807-DB20-F596-78C1-AAB457336892}"/>
              </a:ext>
            </a:extLst>
          </p:cNvPr>
          <p:cNvSpPr/>
          <p:nvPr/>
        </p:nvSpPr>
        <p:spPr>
          <a:xfrm>
            <a:off x="2538484" y="3429000"/>
            <a:ext cx="2292823" cy="3094630"/>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marL="285750" indent="-285750">
              <a:buFont typeface="Arial" panose="020B0604020202020204" pitchFamily="34" charset="0"/>
              <a:buChar char="•"/>
            </a:pPr>
            <a:r>
              <a:rPr lang="en-US" dirty="0"/>
              <a:t>Passenger count(1-5)</a:t>
            </a:r>
          </a:p>
          <a:p>
            <a:pPr marL="285750" indent="-285750">
              <a:buFont typeface="Arial" panose="020B0604020202020204" pitchFamily="34" charset="0"/>
              <a:buChar char="•"/>
            </a:pPr>
            <a:r>
              <a:rPr lang="en-US" dirty="0"/>
              <a:t>Payment Type(cash &amp; card)</a:t>
            </a:r>
          </a:p>
          <a:p>
            <a:pPr marL="285750" indent="-285750">
              <a:buFont typeface="Arial" panose="020B0604020202020204" pitchFamily="34" charset="0"/>
              <a:buChar char="•"/>
            </a:pPr>
            <a:r>
              <a:rPr lang="en-US" dirty="0"/>
              <a:t>Fare Amount</a:t>
            </a:r>
          </a:p>
          <a:p>
            <a:pPr marL="285750" indent="-285750">
              <a:buFont typeface="Arial" panose="020B0604020202020204" pitchFamily="34" charset="0"/>
              <a:buChar char="•"/>
            </a:pPr>
            <a:r>
              <a:rPr lang="en-US" dirty="0"/>
              <a:t>Trip Distance(miles)</a:t>
            </a:r>
          </a:p>
          <a:p>
            <a:pPr marL="285750" indent="-285750">
              <a:buFont typeface="Arial" panose="020B0604020202020204" pitchFamily="34" charset="0"/>
              <a:buChar char="•"/>
            </a:pPr>
            <a:r>
              <a:rPr lang="en-US" dirty="0"/>
              <a:t>Duration(minutes)</a:t>
            </a:r>
          </a:p>
        </p:txBody>
      </p:sp>
    </p:spTree>
    <p:extLst>
      <p:ext uri="{BB962C8B-B14F-4D97-AF65-F5344CB8AC3E}">
        <p14:creationId xmlns:p14="http://schemas.microsoft.com/office/powerpoint/2010/main" val="685681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A34A6-22BC-27A4-2C79-EE98A4943B14}"/>
              </a:ext>
            </a:extLst>
          </p:cNvPr>
          <p:cNvSpPr>
            <a:spLocks noGrp="1"/>
          </p:cNvSpPr>
          <p:nvPr>
            <p:ph type="title"/>
          </p:nvPr>
        </p:nvSpPr>
        <p:spPr>
          <a:xfrm>
            <a:off x="914399" y="834636"/>
            <a:ext cx="7796464" cy="612028"/>
          </a:xfrm>
        </p:spPr>
        <p:txBody>
          <a:bodyPr/>
          <a:lstStyle/>
          <a:p>
            <a:r>
              <a:rPr lang="en-US" dirty="0"/>
              <a:t>Methodology</a:t>
            </a:r>
          </a:p>
        </p:txBody>
      </p:sp>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7</a:t>
            </a:fld>
            <a:endParaRPr lang="en-US" dirty="0"/>
          </a:p>
        </p:txBody>
      </p:sp>
      <p:graphicFrame>
        <p:nvGraphicFramePr>
          <p:cNvPr id="9" name="Content Placeholder 8">
            <a:extLst>
              <a:ext uri="{FF2B5EF4-FFF2-40B4-BE49-F238E27FC236}">
                <a16:creationId xmlns:a16="http://schemas.microsoft.com/office/drawing/2014/main" id="{25C17EE8-7387-15F9-C1DD-A4021416D8A8}"/>
              </a:ext>
            </a:extLst>
          </p:cNvPr>
          <p:cNvGraphicFramePr>
            <a:graphicFrameLocks noGrp="1"/>
          </p:cNvGraphicFramePr>
          <p:nvPr>
            <p:ph sz="quarter" idx="4"/>
            <p:extLst>
              <p:ext uri="{D42A27DB-BD31-4B8C-83A1-F6EECF244321}">
                <p14:modId xmlns:p14="http://schemas.microsoft.com/office/powerpoint/2010/main" val="2320247201"/>
              </p:ext>
            </p:extLst>
          </p:nvPr>
        </p:nvGraphicFramePr>
        <p:xfrm>
          <a:off x="0" y="1897039"/>
          <a:ext cx="8966580" cy="4960962"/>
        </p:xfrm>
        <a:graphic>
          <a:graphicData uri="http://schemas.openxmlformats.org/drawingml/2006/table">
            <a:tbl>
              <a:tblPr firstRow="1" bandRow="1">
                <a:tableStyleId>{93296810-A885-4BE3-A3E7-6D5BEEA58F35}</a:tableStyleId>
              </a:tblPr>
              <a:tblGrid>
                <a:gridCol w="1942085">
                  <a:extLst>
                    <a:ext uri="{9D8B030D-6E8A-4147-A177-3AD203B41FA5}">
                      <a16:colId xmlns:a16="http://schemas.microsoft.com/office/drawing/2014/main" val="2404460074"/>
                    </a:ext>
                  </a:extLst>
                </a:gridCol>
                <a:gridCol w="7024495">
                  <a:extLst>
                    <a:ext uri="{9D8B030D-6E8A-4147-A177-3AD203B41FA5}">
                      <a16:colId xmlns:a16="http://schemas.microsoft.com/office/drawing/2014/main" val="1546985181"/>
                    </a:ext>
                  </a:extLst>
                </a:gridCol>
              </a:tblGrid>
              <a:tr h="802995">
                <a:tc>
                  <a:txBody>
                    <a:bodyPr/>
                    <a:lstStyle/>
                    <a:p>
                      <a:pPr algn="ctr"/>
                      <a:r>
                        <a:rPr lang="en-US" dirty="0"/>
                        <a:t>Step</a:t>
                      </a:r>
                    </a:p>
                  </a:txBody>
                  <a:tcPr/>
                </a:tc>
                <a:tc>
                  <a:txBody>
                    <a:bodyPr/>
                    <a:lstStyle/>
                    <a:p>
                      <a:pPr algn="ctr"/>
                      <a:r>
                        <a:rPr lang="en-US" dirty="0"/>
                        <a:t>Description</a:t>
                      </a:r>
                    </a:p>
                  </a:txBody>
                  <a:tcPr/>
                </a:tc>
                <a:extLst>
                  <a:ext uri="{0D108BD9-81ED-4DB2-BD59-A6C34878D82A}">
                    <a16:rowId xmlns:a16="http://schemas.microsoft.com/office/drawing/2014/main" val="3450229576"/>
                  </a:ext>
                </a:extLst>
              </a:tr>
              <a:tr h="1385989">
                <a:tc>
                  <a:txBody>
                    <a:bodyPr/>
                    <a:lstStyle/>
                    <a:p>
                      <a:r>
                        <a:rPr lang="en-US" dirty="0"/>
                        <a:t>Descriptive Analysis</a:t>
                      </a:r>
                    </a:p>
                  </a:txBody>
                  <a:tcPr/>
                </a:tc>
                <a:tc>
                  <a:txBody>
                    <a:bodyPr/>
                    <a:lstStyle/>
                    <a:p>
                      <a:r>
                        <a:rPr lang="en-US" dirty="0"/>
                        <a:t>Perform Statistical Analysis to summarize key aspects of data focusing on fare amounts and payment types</a:t>
                      </a:r>
                    </a:p>
                  </a:txBody>
                  <a:tcPr/>
                </a:tc>
                <a:extLst>
                  <a:ext uri="{0D108BD9-81ED-4DB2-BD59-A6C34878D82A}">
                    <a16:rowId xmlns:a16="http://schemas.microsoft.com/office/drawing/2014/main" val="2640410918"/>
                  </a:ext>
                </a:extLst>
              </a:tr>
              <a:tr h="1385989">
                <a:tc>
                  <a:txBody>
                    <a:bodyPr/>
                    <a:lstStyle/>
                    <a:p>
                      <a:r>
                        <a:rPr lang="en-US" dirty="0"/>
                        <a:t>Hypothesis Testing</a:t>
                      </a:r>
                    </a:p>
                  </a:txBody>
                  <a:tcPr/>
                </a:tc>
                <a:tc>
                  <a:txBody>
                    <a:bodyPr/>
                    <a:lstStyle/>
                    <a:p>
                      <a:r>
                        <a:rPr lang="en-US" dirty="0"/>
                        <a:t>Conduct T-test to evaluate relationship between payment type and fare amount , testing hypothesis that different payments methods influence fare amounts.</a:t>
                      </a:r>
                    </a:p>
                  </a:txBody>
                  <a:tcPr/>
                </a:tc>
                <a:extLst>
                  <a:ext uri="{0D108BD9-81ED-4DB2-BD59-A6C34878D82A}">
                    <a16:rowId xmlns:a16="http://schemas.microsoft.com/office/drawing/2014/main" val="2447555888"/>
                  </a:ext>
                </a:extLst>
              </a:tr>
              <a:tr h="1385989">
                <a:tc>
                  <a:txBody>
                    <a:bodyPr/>
                    <a:lstStyle/>
                    <a:p>
                      <a:r>
                        <a:rPr lang="en-US" dirty="0"/>
                        <a:t>Regression Analysis</a:t>
                      </a:r>
                    </a:p>
                  </a:txBody>
                  <a:tcPr/>
                </a:tc>
                <a:tc>
                  <a:txBody>
                    <a:bodyPr/>
                    <a:lstStyle/>
                    <a:p>
                      <a:r>
                        <a:rPr lang="en-US" dirty="0"/>
                        <a:t>Implemented Regression Analysis to explore relationship between trip duration( which is calculate from drop off and pick up time) and fare amount.</a:t>
                      </a:r>
                    </a:p>
                  </a:txBody>
                  <a:tcPr/>
                </a:tc>
                <a:extLst>
                  <a:ext uri="{0D108BD9-81ED-4DB2-BD59-A6C34878D82A}">
                    <a16:rowId xmlns:a16="http://schemas.microsoft.com/office/drawing/2014/main" val="278117329"/>
                  </a:ext>
                </a:extLst>
              </a:tr>
            </a:tbl>
          </a:graphicData>
        </a:graphic>
      </p:graphicFrame>
    </p:spTree>
    <p:extLst>
      <p:ext uri="{BB962C8B-B14F-4D97-AF65-F5344CB8AC3E}">
        <p14:creationId xmlns:p14="http://schemas.microsoft.com/office/powerpoint/2010/main" val="2468595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55F2D4-C20E-BEBC-1CCF-4449B0456A7E}"/>
              </a:ext>
            </a:extLst>
          </p:cNvPr>
          <p:cNvSpPr>
            <a:spLocks noGrp="1"/>
          </p:cNvSpPr>
          <p:nvPr>
            <p:ph type="title"/>
          </p:nvPr>
        </p:nvSpPr>
        <p:spPr>
          <a:xfrm>
            <a:off x="420596" y="599343"/>
            <a:ext cx="7631709" cy="370840"/>
          </a:xfrm>
        </p:spPr>
        <p:txBody>
          <a:bodyPr/>
          <a:lstStyle/>
          <a:p>
            <a:r>
              <a:rPr lang="en-US" sz="3200" dirty="0"/>
              <a:t>Journey Insights</a:t>
            </a:r>
          </a:p>
        </p:txBody>
      </p:sp>
      <p:sp>
        <p:nvSpPr>
          <p:cNvPr id="4" name="Slide Number Placeholder 3">
            <a:extLst>
              <a:ext uri="{FF2B5EF4-FFF2-40B4-BE49-F238E27FC236}">
                <a16:creationId xmlns:a16="http://schemas.microsoft.com/office/drawing/2014/main" id="{C82CE1B8-1C92-D6D2-444B-652DB90E86D1}"/>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8</a:t>
            </a:fld>
            <a:endParaRPr lang="en-US" dirty="0"/>
          </a:p>
        </p:txBody>
      </p:sp>
      <p:pic>
        <p:nvPicPr>
          <p:cNvPr id="5" name="Picture 4" descr="A graph of a bar graph&#10;&#10;Description automatically generated">
            <a:extLst>
              <a:ext uri="{FF2B5EF4-FFF2-40B4-BE49-F238E27FC236}">
                <a16:creationId xmlns:a16="http://schemas.microsoft.com/office/drawing/2014/main" id="{0C24F8B1-2932-6A4F-CBA7-25F431B92BCF}"/>
              </a:ext>
            </a:extLst>
          </p:cNvPr>
          <p:cNvPicPr>
            <a:picLocks noChangeAspect="1"/>
          </p:cNvPicPr>
          <p:nvPr/>
        </p:nvPicPr>
        <p:blipFill>
          <a:blip r:embed="rId3"/>
          <a:stretch>
            <a:fillRect/>
          </a:stretch>
        </p:blipFill>
        <p:spPr>
          <a:xfrm>
            <a:off x="0" y="2934269"/>
            <a:ext cx="4380931" cy="3923731"/>
          </a:xfrm>
          <a:prstGeom prst="rect">
            <a:avLst/>
          </a:prstGeom>
        </p:spPr>
      </p:pic>
      <p:pic>
        <p:nvPicPr>
          <p:cNvPr id="7" name="Picture 6" descr="A graph of different colored bars&#10;&#10;Description automatically generated">
            <a:extLst>
              <a:ext uri="{FF2B5EF4-FFF2-40B4-BE49-F238E27FC236}">
                <a16:creationId xmlns:a16="http://schemas.microsoft.com/office/drawing/2014/main" id="{4E394887-D2C1-04D8-1482-AD683F619A9D}"/>
              </a:ext>
            </a:extLst>
          </p:cNvPr>
          <p:cNvPicPr>
            <a:picLocks noChangeAspect="1"/>
          </p:cNvPicPr>
          <p:nvPr/>
        </p:nvPicPr>
        <p:blipFill>
          <a:blip r:embed="rId4"/>
          <a:stretch>
            <a:fillRect/>
          </a:stretch>
        </p:blipFill>
        <p:spPr>
          <a:xfrm>
            <a:off x="4335438" y="2934268"/>
            <a:ext cx="4071709" cy="3923732"/>
          </a:xfrm>
          <a:prstGeom prst="rect">
            <a:avLst/>
          </a:prstGeom>
        </p:spPr>
      </p:pic>
      <p:graphicFrame>
        <p:nvGraphicFramePr>
          <p:cNvPr id="15" name="Table 14">
            <a:extLst>
              <a:ext uri="{FF2B5EF4-FFF2-40B4-BE49-F238E27FC236}">
                <a16:creationId xmlns:a16="http://schemas.microsoft.com/office/drawing/2014/main" id="{A1C4C798-7B92-60B0-F2DF-1F222820E5EC}"/>
              </a:ext>
            </a:extLst>
          </p:cNvPr>
          <p:cNvGraphicFramePr>
            <a:graphicFrameLocks noGrp="1"/>
          </p:cNvGraphicFramePr>
          <p:nvPr>
            <p:extLst>
              <p:ext uri="{D42A27DB-BD31-4B8C-83A1-F6EECF244321}">
                <p14:modId xmlns:p14="http://schemas.microsoft.com/office/powerpoint/2010/main" val="3209833743"/>
              </p:ext>
            </p:extLst>
          </p:nvPr>
        </p:nvGraphicFramePr>
        <p:xfrm>
          <a:off x="666254" y="2574725"/>
          <a:ext cx="7631709" cy="370840"/>
        </p:xfrm>
        <a:graphic>
          <a:graphicData uri="http://schemas.openxmlformats.org/drawingml/2006/table">
            <a:tbl>
              <a:tblPr firstRow="1" bandRow="1">
                <a:tableStyleId>{EB344D84-9AFB-497E-A393-DC336BA19D2E}</a:tableStyleId>
              </a:tblPr>
              <a:tblGrid>
                <a:gridCol w="3892489">
                  <a:extLst>
                    <a:ext uri="{9D8B030D-6E8A-4147-A177-3AD203B41FA5}">
                      <a16:colId xmlns:a16="http://schemas.microsoft.com/office/drawing/2014/main" val="2594621672"/>
                    </a:ext>
                  </a:extLst>
                </a:gridCol>
                <a:gridCol w="3739220">
                  <a:extLst>
                    <a:ext uri="{9D8B030D-6E8A-4147-A177-3AD203B41FA5}">
                      <a16:colId xmlns:a16="http://schemas.microsoft.com/office/drawing/2014/main" val="2049014716"/>
                    </a:ext>
                  </a:extLst>
                </a:gridCol>
              </a:tblGrid>
              <a:tr h="370840">
                <a:tc>
                  <a:txBody>
                    <a:bodyPr/>
                    <a:lstStyle/>
                    <a:p>
                      <a:pPr algn="ctr"/>
                      <a:r>
                        <a:rPr lang="en-US" dirty="0">
                          <a:solidFill>
                            <a:schemeClr val="tx1"/>
                          </a:solidFill>
                        </a:rPr>
                        <a:t>Fare Amount</a:t>
                      </a:r>
                    </a:p>
                  </a:txBody>
                  <a:tcPr/>
                </a:tc>
                <a:tc>
                  <a:txBody>
                    <a:bodyPr/>
                    <a:lstStyle/>
                    <a:p>
                      <a:pPr algn="ctr"/>
                      <a:r>
                        <a:rPr lang="en-US" dirty="0">
                          <a:solidFill>
                            <a:schemeClr val="tx1"/>
                          </a:solidFill>
                        </a:rPr>
                        <a:t>Trip Distance</a:t>
                      </a:r>
                    </a:p>
                  </a:txBody>
                  <a:tcPr/>
                </a:tc>
                <a:extLst>
                  <a:ext uri="{0D108BD9-81ED-4DB2-BD59-A6C34878D82A}">
                    <a16:rowId xmlns:a16="http://schemas.microsoft.com/office/drawing/2014/main" val="319672466"/>
                  </a:ext>
                </a:extLst>
              </a:tr>
            </a:tbl>
          </a:graphicData>
        </a:graphic>
      </p:graphicFrame>
      <p:graphicFrame>
        <p:nvGraphicFramePr>
          <p:cNvPr id="16" name="Table 15">
            <a:extLst>
              <a:ext uri="{FF2B5EF4-FFF2-40B4-BE49-F238E27FC236}">
                <a16:creationId xmlns:a16="http://schemas.microsoft.com/office/drawing/2014/main" id="{BC0A09A2-4B8E-BA31-F9C1-444AEA3FB1A7}"/>
              </a:ext>
            </a:extLst>
          </p:cNvPr>
          <p:cNvGraphicFramePr>
            <a:graphicFrameLocks noGrp="1"/>
          </p:cNvGraphicFramePr>
          <p:nvPr>
            <p:extLst>
              <p:ext uri="{D42A27DB-BD31-4B8C-83A1-F6EECF244321}">
                <p14:modId xmlns:p14="http://schemas.microsoft.com/office/powerpoint/2010/main" val="2904565651"/>
              </p:ext>
            </p:extLst>
          </p:nvPr>
        </p:nvGraphicFramePr>
        <p:xfrm>
          <a:off x="8297964" y="2570023"/>
          <a:ext cx="3894036" cy="3844425"/>
        </p:xfrm>
        <a:graphic>
          <a:graphicData uri="http://schemas.openxmlformats.org/drawingml/2006/table">
            <a:tbl>
              <a:tblPr firstRow="1" bandRow="1">
                <a:tableStyleId>{E8B1032C-EA38-4F05-BA0D-38AFFFC7BED3}</a:tableStyleId>
              </a:tblPr>
              <a:tblGrid>
                <a:gridCol w="973509">
                  <a:extLst>
                    <a:ext uri="{9D8B030D-6E8A-4147-A177-3AD203B41FA5}">
                      <a16:colId xmlns:a16="http://schemas.microsoft.com/office/drawing/2014/main" val="2807985364"/>
                    </a:ext>
                  </a:extLst>
                </a:gridCol>
                <a:gridCol w="973509">
                  <a:extLst>
                    <a:ext uri="{9D8B030D-6E8A-4147-A177-3AD203B41FA5}">
                      <a16:colId xmlns:a16="http://schemas.microsoft.com/office/drawing/2014/main" val="10546714"/>
                    </a:ext>
                  </a:extLst>
                </a:gridCol>
                <a:gridCol w="837002">
                  <a:extLst>
                    <a:ext uri="{9D8B030D-6E8A-4147-A177-3AD203B41FA5}">
                      <a16:colId xmlns:a16="http://schemas.microsoft.com/office/drawing/2014/main" val="2999342384"/>
                    </a:ext>
                  </a:extLst>
                </a:gridCol>
                <a:gridCol w="1110016">
                  <a:extLst>
                    <a:ext uri="{9D8B030D-6E8A-4147-A177-3AD203B41FA5}">
                      <a16:colId xmlns:a16="http://schemas.microsoft.com/office/drawing/2014/main" val="2543172244"/>
                    </a:ext>
                  </a:extLst>
                </a:gridCol>
              </a:tblGrid>
              <a:tr h="784746">
                <a:tc>
                  <a:txBody>
                    <a:bodyPr/>
                    <a:lstStyle/>
                    <a:p>
                      <a:endParaRPr lang="en-US" dirty="0"/>
                    </a:p>
                  </a:txBody>
                  <a:tcPr/>
                </a:tc>
                <a:tc>
                  <a:txBody>
                    <a:bodyPr/>
                    <a:lstStyle/>
                    <a:p>
                      <a:r>
                        <a:rPr lang="en-US" sz="1500" dirty="0"/>
                        <a:t>Payment type</a:t>
                      </a:r>
                    </a:p>
                  </a:txBody>
                  <a:tcPr/>
                </a:tc>
                <a:tc>
                  <a:txBody>
                    <a:bodyPr/>
                    <a:lstStyle/>
                    <a:p>
                      <a:r>
                        <a:rPr lang="en-US" sz="1500" dirty="0"/>
                        <a:t>Mean</a:t>
                      </a:r>
                    </a:p>
                  </a:txBody>
                  <a:tcPr/>
                </a:tc>
                <a:tc>
                  <a:txBody>
                    <a:bodyPr/>
                    <a:lstStyle/>
                    <a:p>
                      <a:r>
                        <a:rPr lang="en-US" sz="1500" dirty="0"/>
                        <a:t>Std Deviation</a:t>
                      </a:r>
                    </a:p>
                  </a:txBody>
                  <a:tcPr/>
                </a:tc>
                <a:extLst>
                  <a:ext uri="{0D108BD9-81ED-4DB2-BD59-A6C34878D82A}">
                    <a16:rowId xmlns:a16="http://schemas.microsoft.com/office/drawing/2014/main" val="846090989"/>
                  </a:ext>
                </a:extLst>
              </a:tr>
              <a:tr h="784746">
                <a:tc>
                  <a:txBody>
                    <a:bodyPr/>
                    <a:lstStyle/>
                    <a:p>
                      <a:r>
                        <a:rPr lang="en-US" sz="1500" dirty="0"/>
                        <a:t>Fare Amount</a:t>
                      </a:r>
                    </a:p>
                  </a:txBody>
                  <a:tcPr/>
                </a:tc>
                <a:tc>
                  <a:txBody>
                    <a:bodyPr/>
                    <a:lstStyle/>
                    <a:p>
                      <a:r>
                        <a:rPr lang="en-US" sz="1600" dirty="0"/>
                        <a:t>Card</a:t>
                      </a:r>
                    </a:p>
                  </a:txBody>
                  <a:tcPr/>
                </a:tc>
                <a:tc>
                  <a:txBody>
                    <a:bodyPr/>
                    <a:lstStyle/>
                    <a:p>
                      <a:r>
                        <a:rPr lang="en-US" sz="1600" dirty="0"/>
                        <a:t>13.7</a:t>
                      </a:r>
                    </a:p>
                  </a:txBody>
                  <a:tcPr>
                    <a:solidFill>
                      <a:schemeClr val="bg1">
                        <a:alpha val="20000"/>
                      </a:schemeClr>
                    </a:solidFill>
                  </a:tcPr>
                </a:tc>
                <a:tc>
                  <a:txBody>
                    <a:bodyPr/>
                    <a:lstStyle/>
                    <a:p>
                      <a:r>
                        <a:rPr lang="en-US" sz="1600" dirty="0"/>
                        <a:t>6.5</a:t>
                      </a:r>
                    </a:p>
                  </a:txBody>
                  <a:tcPr/>
                </a:tc>
                <a:extLst>
                  <a:ext uri="{0D108BD9-81ED-4DB2-BD59-A6C34878D82A}">
                    <a16:rowId xmlns:a16="http://schemas.microsoft.com/office/drawing/2014/main" val="649800191"/>
                  </a:ext>
                </a:extLst>
              </a:tr>
              <a:tr h="784746">
                <a:tc>
                  <a:txBody>
                    <a:bodyPr/>
                    <a:lstStyle/>
                    <a:p>
                      <a:endParaRPr lang="en-US"/>
                    </a:p>
                  </a:txBody>
                  <a:tcPr/>
                </a:tc>
                <a:tc>
                  <a:txBody>
                    <a:bodyPr/>
                    <a:lstStyle/>
                    <a:p>
                      <a:r>
                        <a:rPr lang="en-US" sz="1600" dirty="0"/>
                        <a:t>Cash</a:t>
                      </a:r>
                    </a:p>
                  </a:txBody>
                  <a:tcPr/>
                </a:tc>
                <a:tc>
                  <a:txBody>
                    <a:bodyPr/>
                    <a:lstStyle/>
                    <a:p>
                      <a:r>
                        <a:rPr lang="en-US" sz="1600" dirty="0"/>
                        <a:t>12.25</a:t>
                      </a:r>
                    </a:p>
                  </a:txBody>
                  <a:tcPr/>
                </a:tc>
                <a:tc>
                  <a:txBody>
                    <a:bodyPr/>
                    <a:lstStyle/>
                    <a:p>
                      <a:r>
                        <a:rPr lang="en-US" sz="1600" dirty="0"/>
                        <a:t>6.2</a:t>
                      </a:r>
                    </a:p>
                  </a:txBody>
                  <a:tcPr/>
                </a:tc>
                <a:extLst>
                  <a:ext uri="{0D108BD9-81ED-4DB2-BD59-A6C34878D82A}">
                    <a16:rowId xmlns:a16="http://schemas.microsoft.com/office/drawing/2014/main" val="3799737355"/>
                  </a:ext>
                </a:extLst>
              </a:tr>
              <a:tr h="784746">
                <a:tc>
                  <a:txBody>
                    <a:bodyPr/>
                    <a:lstStyle/>
                    <a:p>
                      <a:r>
                        <a:rPr lang="en-US" sz="1500" dirty="0"/>
                        <a:t>Trip Distance</a:t>
                      </a:r>
                    </a:p>
                  </a:txBody>
                  <a:tcPr/>
                </a:tc>
                <a:tc>
                  <a:txBody>
                    <a:bodyPr/>
                    <a:lstStyle/>
                    <a:p>
                      <a:r>
                        <a:rPr lang="en-US" sz="1600" dirty="0"/>
                        <a:t>Card</a:t>
                      </a:r>
                    </a:p>
                  </a:txBody>
                  <a:tcPr/>
                </a:tc>
                <a:tc>
                  <a:txBody>
                    <a:bodyPr/>
                    <a:lstStyle/>
                    <a:p>
                      <a:r>
                        <a:rPr lang="en-US" sz="1600" dirty="0"/>
                        <a:t>3.23</a:t>
                      </a:r>
                    </a:p>
                  </a:txBody>
                  <a:tcPr/>
                </a:tc>
                <a:tc>
                  <a:txBody>
                    <a:bodyPr/>
                    <a:lstStyle/>
                    <a:p>
                      <a:r>
                        <a:rPr lang="en-US" sz="1600" dirty="0"/>
                        <a:t>2.32</a:t>
                      </a:r>
                    </a:p>
                  </a:txBody>
                  <a:tcPr/>
                </a:tc>
                <a:extLst>
                  <a:ext uri="{0D108BD9-81ED-4DB2-BD59-A6C34878D82A}">
                    <a16:rowId xmlns:a16="http://schemas.microsoft.com/office/drawing/2014/main" val="1058653946"/>
                  </a:ext>
                </a:extLst>
              </a:tr>
              <a:tr h="705441">
                <a:tc>
                  <a:txBody>
                    <a:bodyPr/>
                    <a:lstStyle/>
                    <a:p>
                      <a:endParaRPr lang="en-US"/>
                    </a:p>
                  </a:txBody>
                  <a:tcPr/>
                </a:tc>
                <a:tc>
                  <a:txBody>
                    <a:bodyPr/>
                    <a:lstStyle/>
                    <a:p>
                      <a:r>
                        <a:rPr lang="en-US" sz="1600" dirty="0"/>
                        <a:t>Cash</a:t>
                      </a:r>
                    </a:p>
                  </a:txBody>
                  <a:tcPr/>
                </a:tc>
                <a:tc>
                  <a:txBody>
                    <a:bodyPr/>
                    <a:lstStyle/>
                    <a:p>
                      <a:r>
                        <a:rPr lang="en-US" sz="1600" dirty="0"/>
                        <a:t>2.8</a:t>
                      </a:r>
                    </a:p>
                  </a:txBody>
                  <a:tcPr/>
                </a:tc>
                <a:tc>
                  <a:txBody>
                    <a:bodyPr/>
                    <a:lstStyle/>
                    <a:p>
                      <a:r>
                        <a:rPr lang="en-US" sz="1600" dirty="0"/>
                        <a:t>2.23</a:t>
                      </a:r>
                    </a:p>
                  </a:txBody>
                  <a:tcPr/>
                </a:tc>
                <a:extLst>
                  <a:ext uri="{0D108BD9-81ED-4DB2-BD59-A6C34878D82A}">
                    <a16:rowId xmlns:a16="http://schemas.microsoft.com/office/drawing/2014/main" val="3164995113"/>
                  </a:ext>
                </a:extLst>
              </a:tr>
            </a:tbl>
          </a:graphicData>
        </a:graphic>
      </p:graphicFrame>
      <p:sp>
        <p:nvSpPr>
          <p:cNvPr id="18" name="TextBox 17">
            <a:extLst>
              <a:ext uri="{FF2B5EF4-FFF2-40B4-BE49-F238E27FC236}">
                <a16:creationId xmlns:a16="http://schemas.microsoft.com/office/drawing/2014/main" id="{76B6E487-A1A4-C0C0-6AE7-FDA2B5ABF30E}"/>
              </a:ext>
            </a:extLst>
          </p:cNvPr>
          <p:cNvSpPr txBox="1"/>
          <p:nvPr/>
        </p:nvSpPr>
        <p:spPr>
          <a:xfrm>
            <a:off x="420596" y="1202195"/>
            <a:ext cx="11330126"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3">
                    <a:lumMod val="50000"/>
                  </a:schemeClr>
                </a:solidFill>
              </a:rPr>
              <a:t>Costumers paying with cards tend to have slightly higher average trip distance and fare amount compared to those paying with cash</a:t>
            </a:r>
          </a:p>
          <a:p>
            <a:pPr marL="285750" indent="-285750">
              <a:buFont typeface="Arial" panose="020B0604020202020204" pitchFamily="34" charset="0"/>
              <a:buChar char="•"/>
            </a:pPr>
            <a:endParaRPr lang="en-US" dirty="0">
              <a:solidFill>
                <a:schemeClr val="accent3">
                  <a:lumMod val="50000"/>
                </a:schemeClr>
              </a:solidFill>
            </a:endParaRPr>
          </a:p>
          <a:p>
            <a:pPr marL="285750" indent="-285750">
              <a:buFont typeface="Arial" panose="020B0604020202020204" pitchFamily="34" charset="0"/>
              <a:buChar char="•"/>
            </a:pPr>
            <a:r>
              <a:rPr lang="en-US" dirty="0">
                <a:solidFill>
                  <a:schemeClr val="accent3">
                    <a:lumMod val="50000"/>
                  </a:schemeClr>
                </a:solidFill>
              </a:rPr>
              <a:t>This indicates that costumers prefer pay with card when they have high fare amount and long trip distance</a:t>
            </a:r>
          </a:p>
        </p:txBody>
      </p:sp>
    </p:spTree>
    <p:extLst>
      <p:ext uri="{BB962C8B-B14F-4D97-AF65-F5344CB8AC3E}">
        <p14:creationId xmlns:p14="http://schemas.microsoft.com/office/powerpoint/2010/main" val="1941619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43EC8A-1733-CCF7-081F-EB4667CB3285}"/>
              </a:ext>
            </a:extLst>
          </p:cNvPr>
          <p:cNvSpPr>
            <a:spLocks noGrp="1"/>
          </p:cNvSpPr>
          <p:nvPr>
            <p:ph type="title"/>
          </p:nvPr>
        </p:nvSpPr>
        <p:spPr>
          <a:xfrm>
            <a:off x="914400" y="436300"/>
            <a:ext cx="7843837" cy="1012782"/>
          </a:xfrm>
        </p:spPr>
        <p:txBody>
          <a:bodyPr/>
          <a:lstStyle/>
          <a:p>
            <a:r>
              <a:rPr lang="en-US" sz="3200" dirty="0"/>
              <a:t>Preference of Payment types</a:t>
            </a:r>
          </a:p>
        </p:txBody>
      </p:sp>
      <p:sp>
        <p:nvSpPr>
          <p:cNvPr id="4" name="Content Placeholder 3">
            <a:extLst>
              <a:ext uri="{FF2B5EF4-FFF2-40B4-BE49-F238E27FC236}">
                <a16:creationId xmlns:a16="http://schemas.microsoft.com/office/drawing/2014/main" id="{ACE55D3D-AA24-CF53-6679-29B3C83F7646}"/>
              </a:ext>
            </a:extLst>
          </p:cNvPr>
          <p:cNvSpPr>
            <a:spLocks noGrp="1"/>
          </p:cNvSpPr>
          <p:nvPr>
            <p:ph idx="13"/>
          </p:nvPr>
        </p:nvSpPr>
        <p:spPr>
          <a:xfrm>
            <a:off x="914400" y="2331791"/>
            <a:ext cx="6903076" cy="3721817"/>
          </a:xfrm>
        </p:spPr>
        <p:txBody>
          <a:bodyPr/>
          <a:lstStyle/>
          <a:p>
            <a:r>
              <a:rPr lang="en-US" dirty="0"/>
              <a:t>The proportion of customers paying with cards is significantly higher than those paying with cash. Payments with card accounting for 67.5% of all transaction compared to cash payment at 32.5%.</a:t>
            </a:r>
          </a:p>
          <a:p>
            <a:endParaRPr lang="en-US" dirty="0"/>
          </a:p>
          <a:p>
            <a:r>
              <a:rPr lang="en-US" dirty="0"/>
              <a:t>This indicates a strong preference among costumers  for using card payment over cash potentially due to convenience, security or incentives offered for card transaction. </a:t>
            </a:r>
          </a:p>
        </p:txBody>
      </p:sp>
      <p:pic>
        <p:nvPicPr>
          <p:cNvPr id="7" name="Picture Placeholder 6">
            <a:extLst>
              <a:ext uri="{FF2B5EF4-FFF2-40B4-BE49-F238E27FC236}">
                <a16:creationId xmlns:a16="http://schemas.microsoft.com/office/drawing/2014/main" id="{C570EB79-053B-0283-9D2D-6266701EEDDD}"/>
              </a:ext>
            </a:extLst>
          </p:cNvPr>
          <p:cNvPicPr>
            <a:picLocks noGrp="1" noChangeAspect="1"/>
          </p:cNvPicPr>
          <p:nvPr>
            <p:ph type="pic" sz="quarter" idx="14"/>
          </p:nvPr>
        </p:nvPicPr>
        <p:blipFill>
          <a:blip r:embed="rId3"/>
          <a:srcRect l="5484" r="5484"/>
          <a:stretch/>
        </p:blipFill>
        <p:spPr>
          <a:xfrm>
            <a:off x="8989454" y="3405189"/>
            <a:ext cx="3202546" cy="3452811"/>
          </a:xfrm>
        </p:spPr>
      </p:pic>
      <p:sp>
        <p:nvSpPr>
          <p:cNvPr id="2" name="Slide Number Placeholder 1">
            <a:extLst>
              <a:ext uri="{FF2B5EF4-FFF2-40B4-BE49-F238E27FC236}">
                <a16:creationId xmlns:a16="http://schemas.microsoft.com/office/drawing/2014/main" id="{AB69D854-FB65-0E93-CFE2-041F7C41DD24}"/>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9</a:t>
            </a:fld>
            <a:endParaRPr lang="en-US" dirty="0"/>
          </a:p>
        </p:txBody>
      </p:sp>
    </p:spTree>
    <p:extLst>
      <p:ext uri="{BB962C8B-B14F-4D97-AF65-F5344CB8AC3E}">
        <p14:creationId xmlns:p14="http://schemas.microsoft.com/office/powerpoint/2010/main" val="4072101725"/>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SL_v14" id="{59749740-91A0-46B8-82A8-B436C7A8A142}" vid="{B3F8D047-377B-4FC8-B21C-47530C6DE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6DBB56F-4362-4386-A1A1-3DF898896616}">
  <ds:schemaRefs>
    <ds:schemaRef ds:uri="http://schemas.microsoft.com/sharepoint/v3/contenttype/forms"/>
  </ds:schemaRefs>
</ds:datastoreItem>
</file>

<file path=customXml/itemProps2.xml><?xml version="1.0" encoding="utf-8"?>
<ds:datastoreItem xmlns:ds="http://schemas.openxmlformats.org/officeDocument/2006/customXml" ds:itemID="{BA719FA4-954C-4FA8-82CB-206659C3B82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4948363-B267-4BAC-8655-100FBEC280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{64A0716F-CF73-449D-8C83-C7382E870955}tf78438558_win32</Template>
  <TotalTime>509</TotalTime>
  <Words>898</Words>
  <Application>Microsoft Office PowerPoint</Application>
  <PresentationFormat>Widescreen</PresentationFormat>
  <Paragraphs>95</Paragraphs>
  <Slides>14</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Arial Black</vt:lpstr>
      <vt:lpstr>Calibri</vt:lpstr>
      <vt:lpstr>Courier New</vt:lpstr>
      <vt:lpstr>Sabon Next LT</vt:lpstr>
      <vt:lpstr>Sabon Next LT (Body)</vt:lpstr>
      <vt:lpstr>Wingdings</vt:lpstr>
      <vt:lpstr>Custom</vt:lpstr>
      <vt:lpstr>Maximizing Revenue of taxi drivers</vt:lpstr>
      <vt:lpstr>agenda</vt:lpstr>
      <vt:lpstr>Problem statement</vt:lpstr>
      <vt:lpstr>Research Question</vt:lpstr>
      <vt:lpstr>Objective</vt:lpstr>
      <vt:lpstr>Data Overview</vt:lpstr>
      <vt:lpstr>Methodology</vt:lpstr>
      <vt:lpstr>Journey Insights</vt:lpstr>
      <vt:lpstr>Preference of Payment types</vt:lpstr>
      <vt:lpstr>Passenger count Analysis</vt:lpstr>
      <vt:lpstr>Hypothesis Testing</vt:lpstr>
      <vt:lpstr>Regression analysis</vt:lpstr>
      <vt:lpstr>recommendations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QADIR ALI</dc:creator>
  <cp:lastModifiedBy>QADIR ALI</cp:lastModifiedBy>
  <cp:revision>3</cp:revision>
  <dcterms:created xsi:type="dcterms:W3CDTF">2024-10-27T12:18:28Z</dcterms:created>
  <dcterms:modified xsi:type="dcterms:W3CDTF">2024-10-30T11:07:41Z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